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859" r:id="rId2"/>
    <p:sldId id="931" r:id="rId3"/>
    <p:sldId id="906" r:id="rId4"/>
    <p:sldId id="910" r:id="rId5"/>
    <p:sldId id="911" r:id="rId6"/>
    <p:sldId id="912" r:id="rId7"/>
    <p:sldId id="913" r:id="rId8"/>
    <p:sldId id="914" r:id="rId9"/>
    <p:sldId id="932" r:id="rId10"/>
    <p:sldId id="915" r:id="rId11"/>
    <p:sldId id="916" r:id="rId12"/>
    <p:sldId id="933" r:id="rId13"/>
    <p:sldId id="922" r:id="rId14"/>
    <p:sldId id="923" r:id="rId15"/>
    <p:sldId id="924" r:id="rId16"/>
    <p:sldId id="925" r:id="rId17"/>
    <p:sldId id="926"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0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928198"/>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a:solidFill>
                  <a:srgbClr val="70AD47">
                    <a:lumMod val="75000"/>
                  </a:srgbClr>
                </a:solidFill>
                <a:ea typeface="楷体" panose="02010609060101010101" pitchFamily="49" charset="-122"/>
                <a:cs typeface="Times New Roman" panose="02020603050405020304" pitchFamily="18" charset="0"/>
              </a:rPr>
              <a:t>第五单元 </a:t>
            </a:r>
            <a:r>
              <a:rPr lang="zh-CN" altLang="en-US" sz="5200" smtClean="0">
                <a:solidFill>
                  <a:srgbClr val="70AD47">
                    <a:lumMod val="75000"/>
                  </a:srgbClr>
                </a:solidFill>
                <a:ea typeface="楷体" panose="02010609060101010101" pitchFamily="49" charset="-122"/>
                <a:cs typeface="Times New Roman" panose="02020603050405020304" pitchFamily="18" charset="0"/>
              </a:rPr>
              <a:t> 二</a:t>
            </a:r>
            <a:r>
              <a:rPr lang="zh-CN" altLang="en-US" sz="5200">
                <a:solidFill>
                  <a:srgbClr val="70AD47">
                    <a:lumMod val="75000"/>
                  </a:srgbClr>
                </a:solidFill>
                <a:ea typeface="楷体" panose="02010609060101010101" pitchFamily="49" charset="-122"/>
                <a:cs typeface="Times New Roman" panose="02020603050405020304" pitchFamily="18" charset="0"/>
              </a:rPr>
              <a:t>战后的世界变化</a:t>
            </a:r>
            <a:endParaRPr lang="zh-CN" altLang="en-US" sz="5200" dirty="0">
              <a:solidFill>
                <a:srgbClr val="70AD47">
                  <a:lumMod val="75000"/>
                </a:srgbClr>
              </a:solidFill>
              <a:ea typeface="楷体" panose="02010609060101010101" pitchFamily="49" charset="-122"/>
              <a:cs typeface="Times New Roman" panose="02020603050405020304" pitchFamily="18" charset="0"/>
            </a:endParaRPr>
          </a:p>
        </p:txBody>
      </p:sp>
      <p:sp>
        <p:nvSpPr>
          <p:cNvPr id="6" name="文本框 5"/>
          <p:cNvSpPr txBox="1"/>
          <p:nvPr/>
        </p:nvSpPr>
        <p:spPr>
          <a:xfrm>
            <a:off x="0" y="3212976"/>
            <a:ext cx="12192000" cy="898836"/>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4000">
                <a:solidFill>
                  <a:prstClr val="black"/>
                </a:solidFill>
                <a:cs typeface="Times New Roman" panose="02020603050405020304" pitchFamily="18" charset="0"/>
              </a:rPr>
              <a:t>第</a:t>
            </a:r>
            <a:r>
              <a:rPr lang="en-US" altLang="zh-CN" sz="4000">
                <a:solidFill>
                  <a:prstClr val="black"/>
                </a:solidFill>
                <a:cs typeface="Times New Roman" panose="02020603050405020304" pitchFamily="18" charset="0"/>
              </a:rPr>
              <a:t>18</a:t>
            </a:r>
            <a:r>
              <a:rPr lang="zh-CN" altLang="en-US" sz="4000">
                <a:solidFill>
                  <a:prstClr val="black"/>
                </a:solidFill>
                <a:cs typeface="Times New Roman" panose="02020603050405020304" pitchFamily="18" charset="0"/>
              </a:rPr>
              <a:t>课　社会主义的发展与挫折</a:t>
            </a:r>
            <a:endParaRPr lang="zh-CN" altLang="en-US" sz="4000"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漫画描绘了这样的场景：戈尔巴乔夫站在高台上，提着写有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字样的水桶，正在朝写有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字样的干裂花盆中，倾倒着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推行多党制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指导思想推行多元化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推行私有化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议会政治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。据此判断，该漫画反映的是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俄国十月革命的性质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新经济政策出台的背景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苏联模式形成的条件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戈尔巴乔夫改革的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919742" y="198884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49421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年代开始，东欧和苏联普遍进行了改革，但最终却出现了东欧剧变和苏联解体的结局。造成这一结局的根本原因是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改革未突破苏联模式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经济全球化的影响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民族解放运动的失败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马歇尔计划的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失败</a:t>
            </a:r>
            <a:endParaRPr lang="zh-CN" altLang="en-US"/>
          </a:p>
        </p:txBody>
      </p:sp>
      <p:sp>
        <p:nvSpPr>
          <p:cNvPr id="3" name="矩形 2"/>
          <p:cNvSpPr/>
          <p:nvPr/>
        </p:nvSpPr>
        <p:spPr>
          <a:xfrm>
            <a:off x="6625140" y="141277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6565"/>
            <a:ext cx="11485848" cy="1130246"/>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俄</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社会主义事业的发展</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历程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kd49.jpg" descr="id:2147491774;FounderCES"/>
          <p:cNvPicPr/>
          <p:nvPr/>
        </p:nvPicPr>
        <p:blipFill>
          <a:blip r:embed="rId2"/>
          <a:stretch>
            <a:fillRect/>
          </a:stretch>
        </p:blipFill>
        <p:spPr>
          <a:xfrm>
            <a:off x="2350790" y="3085064"/>
            <a:ext cx="7269480" cy="2947035"/>
          </a:xfrm>
          <a:prstGeom prst="rect">
            <a:avLst/>
          </a:prstGeom>
        </p:spPr>
      </p:pic>
      <p:pic>
        <p:nvPicPr>
          <p:cNvPr id="3" name="图片 2"/>
          <p:cNvPicPr>
            <a:picLocks noChangeAspect="1"/>
          </p:cNvPicPr>
          <p:nvPr/>
        </p:nvPicPr>
        <p:blipFill>
          <a:blip r:embed="rId3"/>
          <a:stretch>
            <a:fillRect/>
          </a:stretch>
        </p:blipFill>
        <p:spPr>
          <a:xfrm>
            <a:off x="360854" y="864474"/>
            <a:ext cx="6600825" cy="1009650"/>
          </a:xfrm>
          <a:prstGeom prst="rect">
            <a:avLst/>
          </a:prstGeom>
        </p:spPr>
      </p:pic>
    </p:spTree>
    <p:extLst>
      <p:ext uri="{BB962C8B-B14F-4D97-AF65-F5344CB8AC3E}">
        <p14:creationId xmlns:p14="http://schemas.microsoft.com/office/powerpoint/2010/main" val="19131939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结合所学知识，指出新经济政策的实施有何作用。苏联模式形成的标志是什么</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79810" y="1386898"/>
            <a:ext cx="11521280" cy="1200329"/>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调动</a:t>
            </a:r>
            <a:r>
              <a:rPr lang="zh-CN" altLang="zh-CN" sz="2400" spc="100">
                <a:cs typeface="Times New Roman" panose="02020603050405020304" pitchFamily="18" charset="0"/>
              </a:rPr>
              <a:t>了生产者的积极性，迅速缓解了危机，巩固了工农联盟，促使国民经济稳步发展。</a:t>
            </a:r>
            <a:r>
              <a:rPr lang="en-US" altLang="zh-CN" sz="2400" spc="100">
                <a:cs typeface="Times New Roman" panose="02020603050405020304" pitchFamily="18" charset="0"/>
              </a:rPr>
              <a:t>1936</a:t>
            </a:r>
            <a:r>
              <a:rPr lang="zh-CN" altLang="zh-CN" sz="2400" spc="100">
                <a:cs typeface="Times New Roman" panose="02020603050405020304" pitchFamily="18" charset="0"/>
              </a:rPr>
              <a:t>年苏联新宪法的颁布</a:t>
            </a:r>
            <a:r>
              <a:rPr lang="zh-CN" altLang="zh-CN" sz="240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720366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在即将过去的这个世纪里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俄罗斯有四分之三的时间是在为共产主义原理而奋斗的标志下生活的。看不到这一点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甚至否定这一时期不容置疑的成就就是错误的。然而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如果我们不意识到社会和人民在这一社会实验中付出了巨大的代价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那就更是大错而特错了。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俄</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普京</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《千年之交的俄罗斯》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984670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结合所学知识，指出苏联在发展过程中取得了哪些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不容置疑的成就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，并分析苏联解体的原因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916832"/>
            <a:ext cx="11639008" cy="1754326"/>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完成第一个、第二个五年计划，把苏联由落后的农业国变成了强大的工业国。苏联模式的弊端长期得不到纠正，积累了大量的矛盾和问题；改革背离了社会主义方向；西方国家的</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和平演变</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；等等。</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7504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中国社会主义事业的发展历程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随着时间的推移，苏联模式的弊端日益暴露。根据材料三并结合所学知识，指出中国是如何吸取教训、改革这种僵化模式的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d50.jpg" descr="id:2147491781;FounderCES"/>
          <p:cNvPicPr/>
          <p:nvPr/>
        </p:nvPicPr>
        <p:blipFill>
          <a:blip r:embed="rId2"/>
          <a:stretch>
            <a:fillRect/>
          </a:stretch>
        </p:blipFill>
        <p:spPr>
          <a:xfrm>
            <a:off x="1702718" y="1700808"/>
            <a:ext cx="6653530" cy="1418590"/>
          </a:xfrm>
          <a:prstGeom prst="rect">
            <a:avLst/>
          </a:prstGeom>
        </p:spPr>
      </p:pic>
      <p:sp>
        <p:nvSpPr>
          <p:cNvPr id="4" name="矩形 3"/>
          <p:cNvSpPr/>
          <p:nvPr/>
        </p:nvSpPr>
        <p:spPr>
          <a:xfrm>
            <a:off x="414085" y="4560306"/>
            <a:ext cx="7942163" cy="646331"/>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实行改革开放，建立社会主义市场经济体制。</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39197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对比苏联和中国社会主义事业的发展历程，谈谈你的启示</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840001"/>
            <a:ext cx="2781300" cy="552450"/>
          </a:xfrm>
          <a:prstGeom prst="rect">
            <a:avLst/>
          </a:prstGeom>
        </p:spPr>
      </p:pic>
      <p:sp>
        <p:nvSpPr>
          <p:cNvPr id="4" name="矩形 3"/>
          <p:cNvSpPr/>
          <p:nvPr/>
        </p:nvSpPr>
        <p:spPr>
          <a:xfrm>
            <a:off x="334566" y="1450280"/>
            <a:ext cx="11521280" cy="1754326"/>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改革要从国情出发；生产关系一定要适应生产力的发展；坚持改革开放，坚持以经济建设为中心，大力发展生产力，不断提高人民的生活水平；坚持走中国特色社会主义道路，加强民主法治建设；等等。</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770137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8573"/>
            <a:ext cx="11485848" cy="3416320"/>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社会主义力量的壮大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马克思</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将空想社会主义变成了科学社会主义。在俄国十月革命以后，国际社会主义运动空前高涨，最终实现了由一国到多国的发展。</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由一国到多国的发展</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出现于</a:t>
            </a:r>
            <a:r>
              <a:rPr lang="en-US" altLang="zh-CN"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苏联模式形成后</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第一次世界大战后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两极格局形成后</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第二次世界大战</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558702" y="3717032"/>
            <a:ext cx="407484" cy="461665"/>
          </a:xfrm>
          <a:prstGeom prst="rect">
            <a:avLst/>
          </a:prstGeom>
        </p:spPr>
        <p:txBody>
          <a:bodyPr wrap="square">
            <a:spAutoFit/>
          </a:bodyPr>
          <a:lstStyle/>
          <a:p>
            <a:r>
              <a:rPr lang="en-US" altLang="zh-CN" sz="2400">
                <a:cs typeface="Times New Roman" panose="02020603050405020304" pitchFamily="18" charset="0"/>
              </a:rPr>
              <a:t>D</a:t>
            </a:r>
            <a:endParaRPr lang="zh-CN" altLang="en-US"/>
          </a:p>
        </p:txBody>
      </p:sp>
      <p:pic>
        <p:nvPicPr>
          <p:cNvPr id="6" name="图片 5"/>
          <p:cNvPicPr>
            <a:picLocks noChangeAspect="1"/>
          </p:cNvPicPr>
          <p:nvPr/>
        </p:nvPicPr>
        <p:blipFill>
          <a:blip r:embed="rId2"/>
          <a:stretch>
            <a:fillRect/>
          </a:stretch>
        </p:blipFill>
        <p:spPr>
          <a:xfrm>
            <a:off x="360854" y="920299"/>
            <a:ext cx="6724650" cy="990600"/>
          </a:xfrm>
          <a:prstGeom prst="rect">
            <a:avLst/>
          </a:prstGeom>
        </p:spPr>
      </p:pic>
    </p:spTree>
    <p:extLst>
      <p:ext uri="{BB962C8B-B14F-4D97-AF65-F5344CB8AC3E}">
        <p14:creationId xmlns:p14="http://schemas.microsoft.com/office/powerpoint/2010/main" val="2241036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lvl="0"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后，随着社会主义阵营的形成和东西方冷战的加剧，苏联强行将东欧各国纳入自己已有的固定模式的轨道。这种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固定模式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的特点是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高度集中</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计划与市场结合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自由放任</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多种所有制</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648162" y="1429991"/>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苏联的发展与改革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rPr>
              <a:t>3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填入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彼得一世改革</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年农奴制改革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新经济政策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赫鲁晓夫</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910630" y="1340768"/>
            <a:ext cx="2286000" cy="485775"/>
          </a:xfrm>
          <a:prstGeom prst="rect">
            <a:avLst/>
          </a:prstGeom>
        </p:spPr>
      </p:pic>
      <p:sp>
        <p:nvSpPr>
          <p:cNvPr id="4" name="矩形 3"/>
          <p:cNvSpPr/>
          <p:nvPr/>
        </p:nvSpPr>
        <p:spPr>
          <a:xfrm>
            <a:off x="6383238" y="1412776"/>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pic>
        <p:nvPicPr>
          <p:cNvPr id="5" name="kd48.jpg" descr="id:2147491711;FounderCES"/>
          <p:cNvPicPr/>
          <p:nvPr/>
        </p:nvPicPr>
        <p:blipFill>
          <a:blip r:embed="rId3"/>
          <a:stretch>
            <a:fillRect/>
          </a:stretch>
        </p:blipFill>
        <p:spPr>
          <a:xfrm>
            <a:off x="2053630" y="2348880"/>
            <a:ext cx="7201535" cy="2280920"/>
          </a:xfrm>
          <a:prstGeom prst="rect">
            <a:avLst/>
          </a:prstGeom>
        </p:spPr>
      </p:pic>
    </p:spTree>
    <p:extLst>
      <p:ext uri="{BB962C8B-B14F-4D97-AF65-F5344CB8AC3E}">
        <p14:creationId xmlns:p14="http://schemas.microsoft.com/office/powerpoint/2010/main" val="203459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勃列日涅夫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把科技进步的重心放在军事方面。苏联的一些重工业产品的产量居世界首位，常规武器、核武器、航天技术可以同美国抗衡，但是，苏联的轻工业产品和新兴产业明显落后。材料现象对苏联的影响是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社会生活水平提高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经济呈现出畸形发展状态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社会矛盾日益尖锐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经济呈现出平稳增长</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趋势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311230" y="1988840"/>
            <a:ext cx="389850" cy="461665"/>
          </a:xfrm>
          <a:prstGeom prst="rect">
            <a:avLst/>
          </a:prstGeom>
        </p:spPr>
        <p:txBody>
          <a:bodyPr wrap="squar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56333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苏联解体与东欧剧变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年出生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岁时从世界的边缘站到了世界舞台的中心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年，他动了一场大手术，不见成效，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年，不治身亡。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一场大手术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FFF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赫鲁晓夫改革</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戈尔巴乔夫改革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苏联解体</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苏联模式</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982638" y="1412776"/>
            <a:ext cx="2705100" cy="457200"/>
          </a:xfrm>
          <a:prstGeom prst="rect">
            <a:avLst/>
          </a:prstGeom>
        </p:spPr>
      </p:pic>
      <p:sp>
        <p:nvSpPr>
          <p:cNvPr id="5" name="矩形 4"/>
          <p:cNvSpPr/>
          <p:nvPr/>
        </p:nvSpPr>
        <p:spPr>
          <a:xfrm>
            <a:off x="3358902" y="253729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3556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6579"/>
          </a:xfrm>
        </p:spPr>
        <p:txBody>
          <a:bodyPr/>
          <a:lstStyle/>
          <a:p>
            <a:pPr hangingPunct="0">
              <a:lnSpc>
                <a:spcPct val="130000"/>
              </a:lnSpc>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6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世纪的世界》一书的目录</a:t>
            </a:r>
            <a:r>
              <a:rPr lang="en-US" altLang="zh-CN" sz="22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a:t>
            </a:r>
            <a:r>
              <a:rPr lang="en-US" altLang="zh-CN" sz="22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，横线处应填写的内容是</a:t>
            </a:r>
            <a:r>
              <a:rPr lang="en-US" altLang="zh-CN" sz="22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第八编　变化中的世界</a:t>
            </a:r>
          </a:p>
          <a:p>
            <a:pPr algn="ctr" hangingPunct="0">
              <a:lnSpc>
                <a:spcPct val="130000"/>
              </a:lnSpc>
              <a:spcAft>
                <a:spcPts val="0"/>
              </a:spcAf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第一章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第一节　波兰：危机与变革</a:t>
            </a:r>
          </a:p>
          <a:p>
            <a:pPr algn="ctr" hangingPunct="0">
              <a:lnSpc>
                <a:spcPct val="130000"/>
              </a:lnSpc>
              <a:spcAft>
                <a:spcPts val="0"/>
              </a:spcAf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第二节　匈牙利：历史的重负</a:t>
            </a:r>
          </a:p>
          <a:p>
            <a:pPr algn="ctr" hangingPunct="0">
              <a:lnSpc>
                <a:spcPct val="130000"/>
              </a:lnSpc>
              <a:spcAft>
                <a:spcPts val="0"/>
              </a:spcAf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第三节　民主德国：渴望统一</a:t>
            </a:r>
          </a:p>
          <a:p>
            <a:pPr algn="ctr" hangingPunct="0">
              <a:lnSpc>
                <a:spcPct val="130000"/>
              </a:lnSpc>
              <a:spcAft>
                <a:spcPts val="0"/>
              </a:spcAf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第二章　苏联的解体</a:t>
            </a:r>
          </a:p>
          <a:p>
            <a:pPr algn="ctr" hangingPunct="0">
              <a:lnSpc>
                <a:spcPct val="130000"/>
              </a:lnSpc>
              <a:spcAft>
                <a:spcPts val="0"/>
              </a:spcAf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第三章　冷战后的东方世界</a:t>
            </a:r>
          </a:p>
          <a:p>
            <a:pPr algn="ctr" hangingPunct="0">
              <a:lnSpc>
                <a:spcPct val="130000"/>
              </a:lnSpc>
              <a:spcAft>
                <a:spcPts val="0"/>
              </a:spcAf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第四章　冷战后的西方</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a:t>
            </a:r>
            <a:endPar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欧洲的联合</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东欧的剧变</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欧洲的争夺</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美苏的</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争霸</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910630" y="757329"/>
            <a:ext cx="2676525" cy="495300"/>
          </a:xfrm>
          <a:prstGeom prst="rect">
            <a:avLst/>
          </a:prstGeom>
        </p:spPr>
      </p:pic>
      <p:sp>
        <p:nvSpPr>
          <p:cNvPr id="4" name="矩形 3"/>
          <p:cNvSpPr/>
          <p:nvPr/>
        </p:nvSpPr>
        <p:spPr>
          <a:xfrm>
            <a:off x="817818" y="1267788"/>
            <a:ext cx="372218" cy="430887"/>
          </a:xfrm>
          <a:prstGeom prst="rect">
            <a:avLst/>
          </a:prstGeom>
        </p:spPr>
        <p:txBody>
          <a:bodyPr wrap="none">
            <a:spAutoFit/>
          </a:bodyPr>
          <a:lstStyle/>
          <a:p>
            <a:r>
              <a:rPr lang="en-US" altLang="zh-CN" sz="2200">
                <a:cs typeface="Times New Roman" panose="02020603050405020304" pitchFamily="18" charset="0"/>
              </a:rPr>
              <a:t>B</a:t>
            </a:r>
            <a:endParaRPr lang="zh-CN" altLang="en-US"/>
          </a:p>
        </p:txBody>
      </p:sp>
      <p:sp>
        <p:nvSpPr>
          <p:cNvPr id="5" name="矩形 4"/>
          <p:cNvSpPr/>
          <p:nvPr/>
        </p:nvSpPr>
        <p:spPr bwMode="auto">
          <a:xfrm>
            <a:off x="3934966" y="1698675"/>
            <a:ext cx="4248472" cy="3890565"/>
          </a:xfrm>
          <a:prstGeom prst="rect">
            <a:avLst/>
          </a:prstGeom>
          <a:noFill/>
          <a:ln w="19050"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16015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学者介绍说，从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年代开始，美国及其他西方国家的媒体就加紧进行反苏宣传，西方的宣传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甚至影响到戈尔巴乔夫及其他政治高层的关系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。该学者意在阐明苏联解体的</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外部原因</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根本原因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简要过程</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350790" y="1946448"/>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284641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4557"/>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rPr>
              <a:t>8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是某班学生制作的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云展板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的部分内容，其主题是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年，苏联同保加利亚、匈牙利、波兰等国家建立了经济互助委员会，简称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经互会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。苏联利用经互会将各成员国的经济纳入苏联计划经济的轨道。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苏联对东欧各国的改造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社会主义制度的演变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东欧各国的政治多元化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苏联的社会主义</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838622" y="1916832"/>
            <a:ext cx="2276475" cy="504825"/>
          </a:xfrm>
          <a:prstGeom prst="rect">
            <a:avLst/>
          </a:prstGeom>
        </p:spPr>
      </p:pic>
      <p:sp>
        <p:nvSpPr>
          <p:cNvPr id="5" name="矩形 4"/>
          <p:cNvSpPr/>
          <p:nvPr/>
        </p:nvSpPr>
        <p:spPr>
          <a:xfrm>
            <a:off x="10944306" y="1899580"/>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
        <p:nvSpPr>
          <p:cNvPr id="6" name="矩形 5"/>
          <p:cNvSpPr/>
          <p:nvPr/>
        </p:nvSpPr>
        <p:spPr bwMode="auto">
          <a:xfrm>
            <a:off x="351976" y="2421657"/>
            <a:ext cx="11485848" cy="1079351"/>
          </a:xfrm>
          <a:prstGeom prst="rect">
            <a:avLst/>
          </a:prstGeom>
          <a:noFill/>
          <a:ln w="19050"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p>
            <a:pPr algn="just">
              <a:spcAft>
                <a:spcPts val="0"/>
              </a:spcAft>
            </a:pPr>
            <a:endParaRPr lang="zh-CN" altLang="en-US" sz="2800" kern="100" dirty="0" smtClean="0">
              <a:solidFill>
                <a:srgbClr val="FF0000"/>
              </a:solidFill>
            </a:endParaRPr>
          </a:p>
        </p:txBody>
      </p:sp>
      <p:pic>
        <p:nvPicPr>
          <p:cNvPr id="7" name="图片 6"/>
          <p:cNvPicPr>
            <a:picLocks noChangeAspect="1"/>
          </p:cNvPicPr>
          <p:nvPr/>
        </p:nvPicPr>
        <p:blipFill>
          <a:blip r:embed="rId3"/>
          <a:stretch>
            <a:fillRect/>
          </a:stretch>
        </p:blipFill>
        <p:spPr>
          <a:xfrm>
            <a:off x="340495" y="806785"/>
            <a:ext cx="6610350" cy="981075"/>
          </a:xfrm>
          <a:prstGeom prst="rect">
            <a:avLst/>
          </a:prstGeom>
        </p:spPr>
      </p:pic>
    </p:spTree>
    <p:extLst>
      <p:ext uri="{BB962C8B-B14F-4D97-AF65-F5344CB8AC3E}">
        <p14:creationId xmlns:p14="http://schemas.microsoft.com/office/powerpoint/2010/main" val="367416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1217</TotalTime>
  <Words>1149</Words>
  <Application>Microsoft Office PowerPoint</Application>
  <PresentationFormat>自定义</PresentationFormat>
  <Paragraphs>86</Paragraphs>
  <Slides>17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301</cp:revision>
  <dcterms:created xsi:type="dcterms:W3CDTF">2020-11-06T05:24:40Z</dcterms:created>
  <dcterms:modified xsi:type="dcterms:W3CDTF">2024-12-17T01:47:15Z</dcterms:modified>
</cp:coreProperties>
</file>